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260" r:id="rId2"/>
    <p:sldId id="261" r:id="rId3"/>
    <p:sldId id="263" r:id="rId4"/>
    <p:sldId id="262" r:id="rId5"/>
    <p:sldId id="268" r:id="rId6"/>
    <p:sldId id="264" r:id="rId7"/>
    <p:sldId id="269" r:id="rId8"/>
    <p:sldId id="270" r:id="rId9"/>
    <p:sldId id="272" r:id="rId10"/>
    <p:sldId id="267" r:id="rId11"/>
    <p:sldId id="274" r:id="rId12"/>
    <p:sldId id="275" r:id="rId13"/>
    <p:sldId id="276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Le" initials="EL" lastIdx="1" clrIdx="0">
    <p:extLst>
      <p:ext uri="{19B8F6BF-5375-455C-9EA6-DF929625EA0E}">
        <p15:presenceInfo xmlns:p15="http://schemas.microsoft.com/office/powerpoint/2012/main" userId="7e871e055ebb6a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8920"/>
    <a:srgbClr val="4E82A5"/>
    <a:srgbClr val="324E6B"/>
    <a:srgbClr val="4E81A5"/>
    <a:srgbClr val="4B7A9C"/>
    <a:srgbClr val="355371"/>
    <a:srgbClr val="4B799C"/>
    <a:srgbClr val="4D7FA3"/>
    <a:srgbClr val="334F6D"/>
    <a:srgbClr val="334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788" autoAdjust="0"/>
  </p:normalViewPr>
  <p:slideViewPr>
    <p:cSldViewPr snapToGrid="0" snapToObjects="1">
      <p:cViewPr varScale="1">
        <p:scale>
          <a:sx n="101" d="100"/>
          <a:sy n="101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45E8147-3536-46CA-B75F-F61DA37E5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EA67CF-F44D-4ACF-AD07-6D89875EE8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6F11-36EB-44D5-9C6E-8FBDEBFA5D26}" type="datetimeFigureOut">
              <a:rPr lang="it-IT" smtClean="0"/>
              <a:t>15/01/21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779D427-F620-47C8-8DD6-5B6F5FBDBE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A2629B-6EEA-46D5-8290-C958FB61B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EB1C9-6DB8-4620-A1FB-949144DB2E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7233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9898E-C478-484D-8C7E-D9383058607D}" type="datetimeFigureOut">
              <a:rPr lang="it-IT" smtClean="0"/>
              <a:t>15/01/21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FCC60-D264-45DE-B4DD-3FBB5679AB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9605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4067C695-A7A7-452C-A90F-43576C7F969D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3167-FE86-4AE3-BB3A-FFFAA2D82D8F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CA199-6097-41BE-98C4-22BEEEB45E89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92C0-EB72-4A2A-B456-5C3E37DE059B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1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8B23-9376-462D-B1B0-7313AB563FA4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7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F18-3AFD-4CDC-9073-4A644C1CE433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196-AC31-4969-9611-4FAD5E249EC2}" type="datetime1">
              <a:rPr lang="en-US" smtClean="0"/>
              <a:t>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0627-7800-47EC-B9C3-FE12BE80FAFB}" type="datetime1">
              <a:rPr lang="en-US" smtClean="0"/>
              <a:t>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3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C26-ED24-4FA2-83B0-0CEA39100C98}" type="datetime1">
              <a:rPr lang="en-US" smtClean="0"/>
              <a:t>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3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A4215-0D64-4168-9E89-EA0B6B764E52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8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28D5-65BE-4C4A-9598-1637D7BD9B0C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865B122-307C-477A-8024-445E569F085F}" type="datetime1">
              <a:rPr lang="en-US" smtClean="0"/>
              <a:t>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6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9" Type="http://schemas.openxmlformats.org/officeDocument/2006/relationships/image" Target="../media/image3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kishor1210/emergency-vs-nonemergency-vehicle-classification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10" Type="http://schemas.openxmlformats.org/officeDocument/2006/relationships/image" Target="../media/image24.png"/><Relationship Id="rId4" Type="http://schemas.openxmlformats.org/officeDocument/2006/relationships/image" Target="../media/image18.jp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20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D5AD83-7957-4B2E-85F6-C30A55581113}"/>
              </a:ext>
            </a:extLst>
          </p:cNvPr>
          <p:cNvSpPr txBox="1"/>
          <p:nvPr/>
        </p:nvSpPr>
        <p:spPr>
          <a:xfrm>
            <a:off x="285289" y="209881"/>
            <a:ext cx="7251583" cy="2123658"/>
          </a:xfrm>
          <a:prstGeom prst="rect">
            <a:avLst/>
          </a:prstGeom>
          <a:gradFill flip="none" rotWithShape="1">
            <a:gsLst>
              <a:gs pos="13000">
                <a:srgbClr val="314C69"/>
              </a:gs>
              <a:gs pos="44000">
                <a:srgbClr val="416685"/>
              </a:gs>
              <a:gs pos="84000">
                <a:srgbClr val="4E81A4">
                  <a:alpha val="44000"/>
                </a:srgbClr>
              </a:gs>
              <a:gs pos="66000">
                <a:srgbClr val="4A789A"/>
              </a:gs>
              <a:gs pos="100000">
                <a:srgbClr val="5189AE"/>
              </a:gs>
            </a:gsLst>
            <a:path path="circle">
              <a:fillToRect t="100000" r="100000"/>
            </a:path>
            <a:tileRect l="-100000" b="-100000"/>
          </a:gra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3FE578C-B3F9-488B-9621-96D25AF2E7AF}"/>
              </a:ext>
            </a:extLst>
          </p:cNvPr>
          <p:cNvSpPr txBox="1"/>
          <p:nvPr/>
        </p:nvSpPr>
        <p:spPr>
          <a:xfrm>
            <a:off x="7729798" y="209881"/>
            <a:ext cx="4738537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Peracchi Marco 800578</a:t>
            </a:r>
          </a:p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Uccheddu Christian 800428</a:t>
            </a:r>
          </a:p>
        </p:txBody>
      </p:sp>
    </p:spTree>
    <p:extLst>
      <p:ext uri="{BB962C8B-B14F-4D97-AF65-F5344CB8AC3E}">
        <p14:creationId xmlns:p14="http://schemas.microsoft.com/office/powerpoint/2010/main" val="2141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062192" y="3550667"/>
              <a:ext cx="37130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MobileNet tagliata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CNN</a:t>
            </a:r>
            <a:r>
              <a:rPr lang="it-IT" sz="2400" b="1" dirty="0">
                <a:solidFill>
                  <a:srgbClr val="E88920"/>
                </a:solidFill>
              </a:rPr>
              <a:t> Spettrogrammi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Support </a:t>
            </a:r>
            <a:r>
              <a:rPr lang="it-IT" sz="2400" b="1" dirty="0" err="1"/>
              <a:t>Vector</a:t>
            </a:r>
            <a:r>
              <a:rPr lang="it-IT" sz="2400" b="1" dirty="0"/>
              <a:t> Machine inadeguate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sul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23" name="Elemento grafico 22" descr="Pollice abbassato con riempimento a tinta unita">
            <a:extLst>
              <a:ext uri="{FF2B5EF4-FFF2-40B4-BE49-F238E27FC236}">
                <a16:creationId xmlns:a16="http://schemas.microsoft.com/office/drawing/2014/main" id="{60CA1485-7EFE-418D-9C4E-8E750847E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5930" y="3372697"/>
            <a:ext cx="587756" cy="587756"/>
          </a:xfrm>
          <a:prstGeom prst="rect">
            <a:avLst/>
          </a:prstGeom>
        </p:spPr>
      </p:pic>
      <p:pic>
        <p:nvPicPr>
          <p:cNvPr id="25" name="Elemento grafico 24" descr="Segna Pollice su con riempimento a tinta unita">
            <a:extLst>
              <a:ext uri="{FF2B5EF4-FFF2-40B4-BE49-F238E27FC236}">
                <a16:creationId xmlns:a16="http://schemas.microsoft.com/office/drawing/2014/main" id="{20CF53F3-D1C8-4187-8964-B84F7835F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9508" y="2719912"/>
            <a:ext cx="587755" cy="587755"/>
          </a:xfrm>
          <a:prstGeom prst="rect">
            <a:avLst/>
          </a:prstGeom>
        </p:spPr>
      </p:pic>
      <p:pic>
        <p:nvPicPr>
          <p:cNvPr id="26" name="Graphic 5" descr="Cuffie">
            <a:extLst>
              <a:ext uri="{FF2B5EF4-FFF2-40B4-BE49-F238E27FC236}">
                <a16:creationId xmlns:a16="http://schemas.microsoft.com/office/drawing/2014/main" id="{49E5D7BA-FF9B-4919-9265-DF69B0376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6C93321-2269-45D2-899D-BE2FB7AACED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55F637E-4124-47AD-9FA1-3477CE406CF0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</p:txBody>
      </p:sp>
      <p:pic>
        <p:nvPicPr>
          <p:cNvPr id="36" name="Elemento grafico 35" descr="Appunti selezionati contorno">
            <a:extLst>
              <a:ext uri="{FF2B5EF4-FFF2-40B4-BE49-F238E27FC236}">
                <a16:creationId xmlns:a16="http://schemas.microsoft.com/office/drawing/2014/main" id="{92286068-7A6F-4EE7-9C95-9B82F8DC7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3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35028" y="3550908"/>
              <a:ext cx="18749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Overfitting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e con riempimento a tinta unita">
            <a:extLst>
              <a:ext uri="{FF2B5EF4-FFF2-40B4-BE49-F238E27FC236}">
                <a16:creationId xmlns:a16="http://schemas.microsoft.com/office/drawing/2014/main" id="{6A775BF6-9DD1-4098-A8EB-184FDF3B6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7407F76-B945-4777-8BD5-DB05B71B05EF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63696D-243C-4415-97CE-528711357B4C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</p:txBody>
      </p:sp>
      <p:pic>
        <p:nvPicPr>
          <p:cNvPr id="22" name="Elemento grafico 21" descr="Appunti selezionati contorno">
            <a:extLst>
              <a:ext uri="{FF2B5EF4-FFF2-40B4-BE49-F238E27FC236}">
                <a16:creationId xmlns:a16="http://schemas.microsoft.com/office/drawing/2014/main" id="{AADB6933-7D42-4D48-A5B1-9ACBE490F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24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785092" y="3234310"/>
            <a:ext cx="4577781" cy="1795834"/>
            <a:chOff x="858982" y="2794627"/>
            <a:chExt cx="4291062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002927" y="2896076"/>
              <a:ext cx="4147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Feature </a:t>
              </a:r>
              <a:r>
                <a:rPr lang="it-IT" sz="2800" b="1" dirty="0" err="1"/>
                <a:t>extractor</a:t>
              </a:r>
              <a:r>
                <a:rPr lang="it-IT" sz="2800" b="1" dirty="0"/>
                <a:t>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94971" y="3550908"/>
              <a:ext cx="1755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Distinzione tra </a:t>
            </a:r>
            <a:r>
              <a:rPr lang="it-IT" sz="2400" b="1" dirty="0">
                <a:solidFill>
                  <a:srgbClr val="E88920"/>
                </a:solidFill>
              </a:rPr>
              <a:t>tipologie</a:t>
            </a:r>
            <a:r>
              <a:rPr lang="it-IT" sz="2400" b="1" dirty="0"/>
              <a:t> di veicoli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i con riempimento a tinta unita">
            <a:extLst>
              <a:ext uri="{FF2B5EF4-FFF2-40B4-BE49-F238E27FC236}">
                <a16:creationId xmlns:a16="http://schemas.microsoft.com/office/drawing/2014/main" id="{75904B50-41F0-49DF-B04D-9D60B988D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4F122B4-F581-4562-978D-3EE50FF50EB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84BC341-5443-4FC5-B827-CEA78394957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r>
          </a:p>
        </p:txBody>
      </p:sp>
      <p:pic>
        <p:nvPicPr>
          <p:cNvPr id="24" name="Elemento grafico 23" descr="Appunti selezionati contorno">
            <a:extLst>
              <a:ext uri="{FF2B5EF4-FFF2-40B4-BE49-F238E27FC236}">
                <a16:creationId xmlns:a16="http://schemas.microsoft.com/office/drawing/2014/main" id="{897A76BD-0C40-4EEB-B763-8DA6C867C4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30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306618" y="24349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3690510" y="2644170"/>
            <a:ext cx="491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DELL’ATTENZIONE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C620CAF-BD97-49EE-975A-E2C079A5CE05}"/>
              </a:ext>
            </a:extLst>
          </p:cNvPr>
          <p:cNvCxnSpPr>
            <a:cxnSpLocks/>
          </p:cNvCxnSpPr>
          <p:nvPr/>
        </p:nvCxnSpPr>
        <p:spPr>
          <a:xfrm>
            <a:off x="3325091" y="44161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9873B32-C56F-41FB-8203-7EC4B83AA59F}"/>
              </a:ext>
            </a:extLst>
          </p:cNvPr>
          <p:cNvCxnSpPr>
            <a:cxnSpLocks/>
          </p:cNvCxnSpPr>
          <p:nvPr/>
        </p:nvCxnSpPr>
        <p:spPr>
          <a:xfrm>
            <a:off x="3325091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B0EB3B6-C29A-401B-8E7F-AA7E3FE23EF4}"/>
              </a:ext>
            </a:extLst>
          </p:cNvPr>
          <p:cNvCxnSpPr>
            <a:cxnSpLocks/>
          </p:cNvCxnSpPr>
          <p:nvPr/>
        </p:nvCxnSpPr>
        <p:spPr>
          <a:xfrm>
            <a:off x="8866909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FE9CE57-3F73-490D-BFE4-3917CE2ABD19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98686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3144" y="17946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4575111" y="1795787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8497078" y="176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4666695" y="275208"/>
            <a:ext cx="2858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174034" y="311806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582EE0A-C64B-45F6-B15A-0A463A5C6B2B}"/>
              </a:ext>
            </a:extLst>
          </p:cNvPr>
          <p:cNvCxnSpPr>
            <a:cxnSpLocks/>
          </p:cNvCxnSpPr>
          <p:nvPr/>
        </p:nvCxnSpPr>
        <p:spPr>
          <a:xfrm>
            <a:off x="10016973" y="3093179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253EB808-384B-42A5-8A25-E66928191F8D}"/>
              </a:ext>
            </a:extLst>
          </p:cNvPr>
          <p:cNvCxnSpPr>
            <a:cxnSpLocks/>
          </p:cNvCxnSpPr>
          <p:nvPr/>
        </p:nvCxnSpPr>
        <p:spPr>
          <a:xfrm>
            <a:off x="6164143" y="3118061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34065" y="4626403"/>
            <a:ext cx="352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testo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Letto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Improvvisato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4757657" y="4636147"/>
            <a:ext cx="3041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</a:t>
            </a:r>
            <a:r>
              <a:rPr lang="it-IT" sz="2400" b="1" dirty="0">
                <a:solidFill>
                  <a:srgbClr val="E88920"/>
                </a:solidFill>
              </a:rPr>
              <a:t>veicolo di soccorso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8497078" y="4626403"/>
            <a:ext cx="3525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Immagine più </a:t>
            </a:r>
            <a:r>
              <a:rPr lang="it-IT" sz="2400" b="1" dirty="0">
                <a:solidFill>
                  <a:srgbClr val="E88920"/>
                </a:solidFill>
              </a:rPr>
              <a:t>simile</a:t>
            </a:r>
            <a:r>
              <a:rPr lang="it-IT" sz="2400" dirty="0"/>
              <a:t> al veicolo considerato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48658686-62EB-4F74-8E7D-F8CB566FA92D}"/>
              </a:ext>
            </a:extLst>
          </p:cNvPr>
          <p:cNvCxnSpPr>
            <a:cxnSpLocks/>
          </p:cNvCxnSpPr>
          <p:nvPr/>
        </p:nvCxnSpPr>
        <p:spPr>
          <a:xfrm>
            <a:off x="2173039" y="596027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B0ABA07-349E-4A9D-B2AF-4DA8464497B8}"/>
              </a:ext>
            </a:extLst>
          </p:cNvPr>
          <p:cNvCxnSpPr>
            <a:cxnSpLocks/>
          </p:cNvCxnSpPr>
          <p:nvPr/>
        </p:nvCxnSpPr>
        <p:spPr>
          <a:xfrm>
            <a:off x="6152730" y="5826732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62FF83C-34A6-47CA-AC76-D5736B026ED7}"/>
              </a:ext>
            </a:extLst>
          </p:cNvPr>
          <p:cNvCxnSpPr>
            <a:cxnSpLocks/>
          </p:cNvCxnSpPr>
          <p:nvPr/>
        </p:nvCxnSpPr>
        <p:spPr>
          <a:xfrm>
            <a:off x="10132421" y="582673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A5904E6-BACF-421F-B981-3EA2379696A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A95A06E-D97D-4B51-83EF-87BB7D510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682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538075" y="5668936"/>
            <a:ext cx="2779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044F4E4-093C-450B-838F-F4DA3B39AF64}"/>
              </a:ext>
            </a:extLst>
          </p:cNvPr>
          <p:cNvCxnSpPr>
            <a:cxnSpLocks/>
          </p:cNvCxnSpPr>
          <p:nvPr/>
        </p:nvCxnSpPr>
        <p:spPr>
          <a:xfrm>
            <a:off x="2174400" y="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67ED556-3712-4491-8A32-D053A2FE4F9E}"/>
              </a:ext>
            </a:extLst>
          </p:cNvPr>
          <p:cNvCxnSpPr>
            <a:cxnSpLocks/>
          </p:cNvCxnSpPr>
          <p:nvPr/>
        </p:nvCxnSpPr>
        <p:spPr>
          <a:xfrm>
            <a:off x="10018800" y="-24882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322E0D9-FF4D-493F-901E-E5716B005974}"/>
              </a:ext>
            </a:extLst>
          </p:cNvPr>
          <p:cNvCxnSpPr>
            <a:cxnSpLocks/>
          </p:cNvCxnSpPr>
          <p:nvPr/>
        </p:nvCxnSpPr>
        <p:spPr>
          <a:xfrm>
            <a:off x="6163200" y="0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6054C35-C485-468F-BFCD-B777BFF8B952}"/>
              </a:ext>
            </a:extLst>
          </p:cNvPr>
          <p:cNvSpPr txBox="1"/>
          <p:nvPr/>
        </p:nvSpPr>
        <p:spPr>
          <a:xfrm>
            <a:off x="808171" y="1333867"/>
            <a:ext cx="3525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home made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ambientali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Differenti </a:t>
            </a:r>
            <a:r>
              <a:rPr lang="it-IT" sz="2400" b="1" dirty="0">
                <a:solidFill>
                  <a:srgbClr val="E88920"/>
                </a:solidFill>
              </a:rPr>
              <a:t>persone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800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A500815-DCB1-46A3-9E52-0C628FBA6A25}"/>
              </a:ext>
            </a:extLst>
          </p:cNvPr>
          <p:cNvCxnSpPr>
            <a:cxnSpLocks/>
          </p:cNvCxnSpPr>
          <p:nvPr/>
        </p:nvCxnSpPr>
        <p:spPr>
          <a:xfrm flipH="1">
            <a:off x="1320800" y="3083560"/>
            <a:ext cx="852606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9F5EEBA-0DE5-4EC5-BFAC-1EF652BAA072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0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C90818B0-BBBD-4BCD-8D63-B4675C843BA1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838339" cy="70057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A1B87B8-085B-45BC-B172-E6BCA48C239D}"/>
              </a:ext>
            </a:extLst>
          </p:cNvPr>
          <p:cNvSpPr txBox="1"/>
          <p:nvPr/>
        </p:nvSpPr>
        <p:spPr>
          <a:xfrm>
            <a:off x="565061" y="3784136"/>
            <a:ext cx="894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Train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60%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DEAF70-30D8-42C3-909F-0AAF55423596}"/>
              </a:ext>
            </a:extLst>
          </p:cNvPr>
          <p:cNvSpPr txBox="1"/>
          <p:nvPr/>
        </p:nvSpPr>
        <p:spPr>
          <a:xfrm>
            <a:off x="1519818" y="3805301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Validation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30%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F45EA9-FC98-418F-8F03-738CA771A26A}"/>
              </a:ext>
            </a:extLst>
          </p:cNvPr>
          <p:cNvSpPr txBox="1"/>
          <p:nvPr/>
        </p:nvSpPr>
        <p:spPr>
          <a:xfrm>
            <a:off x="2602378" y="3784136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Test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10%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787258D-0A98-4486-A90D-11F55C9F9A37}"/>
              </a:ext>
            </a:extLst>
          </p:cNvPr>
          <p:cNvSpPr txBox="1"/>
          <p:nvPr/>
        </p:nvSpPr>
        <p:spPr>
          <a:xfrm>
            <a:off x="4445096" y="1333867"/>
            <a:ext cx="3959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Kaggle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Veicoli di </a:t>
            </a:r>
            <a:r>
              <a:rPr lang="it-IT" sz="2400" b="1" dirty="0">
                <a:solidFill>
                  <a:srgbClr val="E88920"/>
                </a:solidFill>
              </a:rPr>
              <a:t>emergenza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e </a:t>
            </a:r>
            <a:r>
              <a:rPr lang="it-IT" sz="2400" b="1" dirty="0">
                <a:solidFill>
                  <a:srgbClr val="E88920"/>
                </a:solidFill>
              </a:rPr>
              <a:t>non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7290 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immagini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 </a:t>
            </a:r>
            <a:r>
              <a:rPr lang="it-IT" sz="2400" b="1" dirty="0">
                <a:solidFill>
                  <a:srgbClr val="E88920"/>
                </a:solidFill>
              </a:rPr>
              <a:t>augmentation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già presente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1" name="Immagine 30">
            <a:hlinkClick r:id="rId2"/>
            <a:extLst>
              <a:ext uri="{FF2B5EF4-FFF2-40B4-BE49-F238E27FC236}">
                <a16:creationId xmlns:a16="http://schemas.microsoft.com/office/drawing/2014/main" id="{2748F86C-42E9-4226-8E2B-767EFB4A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146" y="4239755"/>
            <a:ext cx="3635890" cy="1844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1000" endPos="22000" dist="5000" dir="5400000" sy="-100000" algn="bl" rotWithShape="0"/>
            <a:softEdge rad="38100"/>
          </a:effectLst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4B057B1-CC48-4F0B-992C-6303C62235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148945" y="3272859"/>
            <a:ext cx="1256146" cy="96689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04B4F89-7F2D-48FA-8344-D557D2E380AD}"/>
              </a:ext>
            </a:extLst>
          </p:cNvPr>
          <p:cNvSpPr txBox="1"/>
          <p:nvPr/>
        </p:nvSpPr>
        <p:spPr>
          <a:xfrm>
            <a:off x="8735388" y="1417917"/>
            <a:ext cx="3096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Per il retrieval viene utilizzato lo </a:t>
            </a:r>
            <a:r>
              <a:rPr lang="it-IT" sz="2400" b="1" dirty="0">
                <a:solidFill>
                  <a:srgbClr val="E88920"/>
                </a:solidFill>
              </a:rPr>
              <a:t>stesso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dataset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21092B3E-5D78-4C75-9155-D5DF5637A94E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8405091" y="2618246"/>
            <a:ext cx="1080654" cy="162150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8A24907-BF0F-4BEC-BB04-C23764BCAB7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B9A1451-7367-4E40-9B6D-EBC8CAFDEDA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9729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E9FE4B1-9A96-4A7B-992A-36E546FE04C0}"/>
              </a:ext>
            </a:extLst>
          </p:cNvPr>
          <p:cNvSpPr txBox="1"/>
          <p:nvPr/>
        </p:nvSpPr>
        <p:spPr>
          <a:xfrm>
            <a:off x="1990062" y="1566000"/>
            <a:ext cx="2401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Traccia audio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52DA21-CA0F-488F-97C5-FCC0C8CC22AC}"/>
              </a:ext>
            </a:extLst>
          </p:cNvPr>
          <p:cNvSpPr txBox="1"/>
          <p:nvPr/>
        </p:nvSpPr>
        <p:spPr>
          <a:xfrm>
            <a:off x="7483208" y="1578900"/>
            <a:ext cx="284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Spettrogrammi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C795FE2-05C6-4DF1-8453-B4488D77BDE8}"/>
              </a:ext>
            </a:extLst>
          </p:cNvPr>
          <p:cNvCxnSpPr>
            <a:cxnSpLocks/>
          </p:cNvCxnSpPr>
          <p:nvPr/>
        </p:nvCxnSpPr>
        <p:spPr>
          <a:xfrm>
            <a:off x="6096000" y="1681018"/>
            <a:ext cx="50800" cy="4756727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B70032F-A2ED-4135-AB31-723C7174081A}"/>
              </a:ext>
            </a:extLst>
          </p:cNvPr>
          <p:cNvSpPr txBox="1"/>
          <p:nvPr/>
        </p:nvSpPr>
        <p:spPr>
          <a:xfrm>
            <a:off x="8334892" y="2157088"/>
            <a:ext cx="114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25AF780-80C1-4423-BFEE-675E9C5B0C7A}"/>
              </a:ext>
            </a:extLst>
          </p:cNvPr>
          <p:cNvSpPr txBox="1"/>
          <p:nvPr/>
        </p:nvSpPr>
        <p:spPr>
          <a:xfrm>
            <a:off x="2534951" y="2193983"/>
            <a:ext cx="1311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93EABD2-A339-4255-A127-73339CFE1391}"/>
              </a:ext>
            </a:extLst>
          </p:cNvPr>
          <p:cNvSpPr txBox="1"/>
          <p:nvPr/>
        </p:nvSpPr>
        <p:spPr>
          <a:xfrm>
            <a:off x="7483208" y="2795291"/>
            <a:ext cx="2943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MobileNet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MobileNet tagliata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CNN from scratch</a:t>
            </a:r>
          </a:p>
        </p:txBody>
      </p:sp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38B9D3-FEC3-456E-A169-914E2EE0D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87" t="12058" r="10201" b="14204"/>
          <a:stretch/>
        </p:blipFill>
        <p:spPr>
          <a:xfrm>
            <a:off x="10572692" y="1720813"/>
            <a:ext cx="1245361" cy="1200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6000" endPos="24000" dir="5400000" sy="-100000" algn="bl" rotWithShape="0"/>
            <a:softEdge rad="25400"/>
          </a:effec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7042306-6BD4-4A17-9029-E4C3EFBCF239}"/>
              </a:ext>
            </a:extLst>
          </p:cNvPr>
          <p:cNvSpPr txBox="1"/>
          <p:nvPr/>
        </p:nvSpPr>
        <p:spPr>
          <a:xfrm>
            <a:off x="1624887" y="2796435"/>
            <a:ext cx="313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Zero Crossing Rate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Standard Deviation</a:t>
            </a:r>
            <a:endParaRPr lang="it-IT" sz="2400" b="1" dirty="0">
              <a:solidFill>
                <a:srgbClr val="E88920"/>
              </a:solidFill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 err="1">
                <a:solidFill>
                  <a:schemeClr val="tx1">
                    <a:lumMod val="95000"/>
                  </a:schemeClr>
                </a:solidFill>
              </a:rPr>
              <a:t>Average</a:t>
            </a:r>
            <a:endParaRPr lang="it-IT" sz="2400" b="1" dirty="0">
              <a:solidFill>
                <a:srgbClr val="E88920"/>
              </a:solidFill>
            </a:endParaRPr>
          </a:p>
        </p:txBody>
      </p:sp>
      <p:pic>
        <p:nvPicPr>
          <p:cNvPr id="37" name="Elemento grafico 36" descr="Voce con riempimento a tinta unita">
            <a:extLst>
              <a:ext uri="{FF2B5EF4-FFF2-40B4-BE49-F238E27FC236}">
                <a16:creationId xmlns:a16="http://schemas.microsoft.com/office/drawing/2014/main" id="{8F87158E-BD0C-495C-9647-079667FF3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947" y="1578900"/>
            <a:ext cx="1146538" cy="114653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38C166-C52A-4FC8-A9D9-DBA90CEDC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43" t="54312" r="39831" b="28186"/>
          <a:stretch/>
        </p:blipFill>
        <p:spPr>
          <a:xfrm>
            <a:off x="85047" y="4585471"/>
            <a:ext cx="3198106" cy="1088920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1671F70-1499-4E98-A875-EF98DE81D0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8" b="778"/>
          <a:stretch/>
        </p:blipFill>
        <p:spPr>
          <a:xfrm>
            <a:off x="3455918" y="4230263"/>
            <a:ext cx="2436619" cy="2398697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2A845E0-CD48-4E47-9271-5C935254914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92" r="6453" b="2462"/>
          <a:stretch/>
        </p:blipFill>
        <p:spPr>
          <a:xfrm>
            <a:off x="9700745" y="4193034"/>
            <a:ext cx="2434379" cy="2431759"/>
          </a:xfrm>
          <a:prstGeom prst="rect">
            <a:avLst/>
          </a:prstGeom>
          <a:ln w="38100">
            <a:solidFill>
              <a:srgbClr val="E88920"/>
            </a:solidFill>
          </a:ln>
          <a:effectLst/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8D0839-0CD9-4948-8FB8-8D23236310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94" t="44101" r="40475" b="39634"/>
          <a:stretch/>
        </p:blipFill>
        <p:spPr>
          <a:xfrm>
            <a:off x="6288187" y="4603276"/>
            <a:ext cx="3271170" cy="1044653"/>
          </a:xfrm>
          <a:prstGeom prst="rect">
            <a:avLst/>
          </a:prstGeom>
          <a:ln w="38100">
            <a:solidFill>
              <a:srgbClr val="E88920"/>
            </a:solidFill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D9502B-E596-4664-8F66-B00C5C9EEF4B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586E8E6-F86E-4E07-8278-210B7D001E5D}"/>
              </a:ext>
            </a:extLst>
          </p:cNvPr>
          <p:cNvGrpSpPr/>
          <p:nvPr/>
        </p:nvGrpSpPr>
        <p:grpSpPr>
          <a:xfrm>
            <a:off x="10749138" y="158044"/>
            <a:ext cx="934861" cy="915119"/>
            <a:chOff x="10857343" y="120066"/>
            <a:chExt cx="845130" cy="814571"/>
          </a:xfrm>
        </p:grpSpPr>
        <p:pic>
          <p:nvPicPr>
            <p:cNvPr id="27" name="Immagine 2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DCF75146-9626-4E3E-9A63-206BF1042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487" t="12058" r="10201" b="14204"/>
            <a:stretch/>
          </p:blipFill>
          <p:spPr>
            <a:xfrm>
              <a:off x="10857343" y="120066"/>
              <a:ext cx="845130" cy="814571"/>
            </a:xfrm>
            <a:prstGeom prst="roundRect">
              <a:avLst>
                <a:gd name="adj" fmla="val 4777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25400"/>
            </a:effectLst>
          </p:spPr>
        </p:pic>
        <p:pic>
          <p:nvPicPr>
            <p:cNvPr id="28" name="Elemento grafico 27" descr="Voce con riempimento a tinta unita">
              <a:extLst>
                <a:ext uri="{FF2B5EF4-FFF2-40B4-BE49-F238E27FC236}">
                  <a16:creationId xmlns:a16="http://schemas.microsoft.com/office/drawing/2014/main" id="{BA5F25CD-11A6-475A-8271-F3B08813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67344" y="233207"/>
              <a:ext cx="626925" cy="626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28E51E-4A19-4E94-B404-82154C4AD8D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494934" y="1552269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519846" y="429085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48F03C60-53A6-4429-BF46-BE74C2A5C9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87" t="9791" r="7556"/>
          <a:stretch/>
        </p:blipFill>
        <p:spPr>
          <a:xfrm>
            <a:off x="6373170" y="1719915"/>
            <a:ext cx="5399073" cy="2028336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86D43-4CBC-4CDE-AE93-E2BA341DE6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8" t="56512" r="39899" b="26868"/>
          <a:stretch/>
        </p:blipFill>
        <p:spPr>
          <a:xfrm>
            <a:off x="1381516" y="2414267"/>
            <a:ext cx="4298839" cy="1381454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145B6C-95FF-4C8B-B9FA-774D15F698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946" t="42963" r="39719" b="40608"/>
          <a:stretch/>
        </p:blipFill>
        <p:spPr>
          <a:xfrm>
            <a:off x="1381516" y="5147214"/>
            <a:ext cx="4367879" cy="1387089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1C1AD7-C562-4D4A-BA40-D0D96DB26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270" t="8408" r="8346"/>
          <a:stretch/>
        </p:blipFill>
        <p:spPr>
          <a:xfrm>
            <a:off x="6373169" y="4492908"/>
            <a:ext cx="5399073" cy="2133740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5846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FA0D101-EEFF-4D46-A2C0-64E394E13CB5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8142A24-CAFD-41BC-A79B-C3E7098D6E4E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08EA86D-9F14-40A8-AED5-E45078395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47AB2C7-EAB4-466E-BB1E-E2E760C4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2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69FAE0E-90FD-426D-A1DB-8FB51A8B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57" y="2112664"/>
            <a:ext cx="4163398" cy="432389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1B7E03-AD1F-4849-B9B4-CB11DA558039}"/>
              </a:ext>
            </a:extLst>
          </p:cNvPr>
          <p:cNvSpPr txBox="1"/>
          <p:nvPr/>
        </p:nvSpPr>
        <p:spPr>
          <a:xfrm>
            <a:off x="6427972" y="1483408"/>
            <a:ext cx="6015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Tentativi con tre diverse tipologie di veicoli</a:t>
            </a: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A0824BD-843C-46CB-99BB-160D7119D052}"/>
              </a:ext>
            </a:extLst>
          </p:cNvPr>
          <p:cNvCxnSpPr>
            <a:cxnSpLocks/>
          </p:cNvCxnSpPr>
          <p:nvPr/>
        </p:nvCxnSpPr>
        <p:spPr>
          <a:xfrm>
            <a:off x="5866237" y="2931756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AB11229-CAC5-4E54-A228-0AF83733C6DD}"/>
              </a:ext>
            </a:extLst>
          </p:cNvPr>
          <p:cNvCxnSpPr>
            <a:cxnSpLocks/>
          </p:cNvCxnSpPr>
          <p:nvPr/>
        </p:nvCxnSpPr>
        <p:spPr>
          <a:xfrm>
            <a:off x="5909221" y="5765799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09081B2-7FC1-469C-A4FC-975129210862}"/>
              </a:ext>
            </a:extLst>
          </p:cNvPr>
          <p:cNvCxnSpPr>
            <a:cxnSpLocks/>
          </p:cNvCxnSpPr>
          <p:nvPr/>
        </p:nvCxnSpPr>
        <p:spPr>
          <a:xfrm>
            <a:off x="5870409" y="4287187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046FE9-1699-48E2-A63A-42CFCCA1F546}"/>
              </a:ext>
            </a:extLst>
          </p:cNvPr>
          <p:cNvSpPr txBox="1"/>
          <p:nvPr/>
        </p:nvSpPr>
        <p:spPr>
          <a:xfrm>
            <a:off x="4516654" y="2700923"/>
            <a:ext cx="130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POLIZIA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EACCA04-C605-467D-803F-7DA782A9D030}"/>
              </a:ext>
            </a:extLst>
          </p:cNvPr>
          <p:cNvSpPr txBox="1"/>
          <p:nvPr/>
        </p:nvSpPr>
        <p:spPr>
          <a:xfrm>
            <a:off x="3343564" y="4030707"/>
            <a:ext cx="2568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VIGILI DEL FUOCO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7B32AF0-1B80-482C-BB56-900CCDD518C9}"/>
              </a:ext>
            </a:extLst>
          </p:cNvPr>
          <p:cNvSpPr txBox="1"/>
          <p:nvPr/>
        </p:nvSpPr>
        <p:spPr>
          <a:xfrm>
            <a:off x="3972783" y="5519874"/>
            <a:ext cx="1893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AMBULANZA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D1AE8A4-C4C0-4D80-BA52-B5DEF8A10962}"/>
              </a:ext>
            </a:extLst>
          </p:cNvPr>
          <p:cNvSpPr txBox="1"/>
          <p:nvPr/>
        </p:nvSpPr>
        <p:spPr>
          <a:xfrm>
            <a:off x="637309" y="1757086"/>
            <a:ext cx="2918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Feature extractor: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Xception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MobileNet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ResNet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456FBD-1647-4BF8-994F-782E4014C48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6AEB298-ACCC-41F0-B773-243481FF4E97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E8487B48-CE5D-483F-8892-2621F5608EC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26" name="Immagine 25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6631C957-0DC3-454C-8329-55B2D128D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7" name="Immagine 26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EEDAA1B0-DE84-485E-A6E2-531FE5030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8" name="Immagine 27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1329E59C-87BB-49CB-9B71-622F071DC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</p:spTree>
    <p:extLst>
      <p:ext uri="{BB962C8B-B14F-4D97-AF65-F5344CB8AC3E}">
        <p14:creationId xmlns:p14="http://schemas.microsoft.com/office/powerpoint/2010/main" val="234197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4139" y="120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654136" y="2966981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654139" y="47242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8996218" y="102679"/>
            <a:ext cx="3195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LIMITI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695919" y="1871460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249681" y="1473199"/>
            <a:ext cx="4711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ambientali </a:t>
            </a:r>
            <a:r>
              <a:rPr lang="it-IT" sz="2400" b="1" dirty="0">
                <a:solidFill>
                  <a:srgbClr val="E88920"/>
                </a:solidFill>
              </a:rPr>
              <a:t>favorevoli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Stesse</a:t>
            </a:r>
            <a:r>
              <a:rPr lang="it-IT" sz="2400" b="1" dirty="0"/>
              <a:t> persone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5249681" y="3221653"/>
            <a:ext cx="565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Veicoli con </a:t>
            </a:r>
            <a:r>
              <a:rPr lang="it-IT" sz="2400" b="1" dirty="0">
                <a:solidFill>
                  <a:srgbClr val="E88920"/>
                </a:solidFill>
              </a:rPr>
              <a:t>scritte</a:t>
            </a:r>
            <a:r>
              <a:rPr lang="it-IT" sz="2400" b="1" dirty="0"/>
              <a:t> evidenti e </a:t>
            </a:r>
            <a:r>
              <a:rPr lang="it-IT" sz="2400" b="1" dirty="0">
                <a:solidFill>
                  <a:srgbClr val="E88920"/>
                </a:solidFill>
              </a:rPr>
              <a:t>pubblicità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ideali </a:t>
            </a:r>
            <a:r>
              <a:rPr lang="it-IT" sz="2400" b="1" dirty="0"/>
              <a:t>della foto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  <a:p>
            <a:pPr marL="457200" indent="-457200">
              <a:buFont typeface="+mj-lt"/>
              <a:buAutoNum type="arabicPeriod"/>
            </a:pPr>
            <a:endParaRPr lang="it-IT" sz="2400" b="1" dirty="0">
              <a:solidFill>
                <a:srgbClr val="E88920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5249681" y="5108605"/>
            <a:ext cx="5807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Impossibile definire label più </a:t>
            </a:r>
            <a:r>
              <a:rPr lang="it-IT" sz="2400" b="1" dirty="0">
                <a:solidFill>
                  <a:srgbClr val="E88920"/>
                </a:solidFill>
              </a:rPr>
              <a:t>specifiche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509D6C8-82D7-470C-B26E-3E899B1A980A}"/>
              </a:ext>
            </a:extLst>
          </p:cNvPr>
          <p:cNvCxnSpPr>
            <a:cxnSpLocks/>
          </p:cNvCxnSpPr>
          <p:nvPr/>
        </p:nvCxnSpPr>
        <p:spPr>
          <a:xfrm>
            <a:off x="3695916" y="3621751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D81DAC-9238-4A25-9103-FC5D66399C99}"/>
              </a:ext>
            </a:extLst>
          </p:cNvPr>
          <p:cNvCxnSpPr>
            <a:cxnSpLocks/>
          </p:cNvCxnSpPr>
          <p:nvPr/>
        </p:nvCxnSpPr>
        <p:spPr>
          <a:xfrm>
            <a:off x="3695916" y="5435405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D43A40-37AD-4435-A745-57A1A877FCF8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527F10-9E9E-4945-83EE-3048F9FBE9F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pic>
        <p:nvPicPr>
          <p:cNvPr id="16" name="Elemento grafico 15" descr="Avviso contorno">
            <a:extLst>
              <a:ext uri="{FF2B5EF4-FFF2-40B4-BE49-F238E27FC236}">
                <a16:creationId xmlns:a16="http://schemas.microsoft.com/office/drawing/2014/main" id="{D8EE96F0-FFB6-4974-AA87-08BBD028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7826" y="2039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11999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5B5B5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275</Words>
  <Application>Microsoft Macintosh PowerPoint</Application>
  <PresentationFormat>Widescreen</PresentationFormat>
  <Paragraphs>126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Arial Nova Cond</vt:lpstr>
      <vt:lpstr>Calibri</vt:lpstr>
      <vt:lpstr>Impact</vt:lpstr>
      <vt:lpstr>TornVTI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Emma Le</dc:creator>
  <cp:lastModifiedBy>c.uccheddu@campus.unimib.it</cp:lastModifiedBy>
  <cp:revision>32</cp:revision>
  <dcterms:created xsi:type="dcterms:W3CDTF">2021-01-13T10:17:14Z</dcterms:created>
  <dcterms:modified xsi:type="dcterms:W3CDTF">2021-01-15T20:57:47Z</dcterms:modified>
</cp:coreProperties>
</file>

<file path=docProps/thumbnail.jpeg>
</file>